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FA05B-24C1-44A2-9389-1A8926E6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4"/>
            <a:ext cx="9068586" cy="954108"/>
          </a:xfrm>
        </p:spPr>
        <p:txBody>
          <a:bodyPr/>
          <a:lstStyle/>
          <a:p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Aurkitu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pertsonak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99;p1">
            <a:extLst>
              <a:ext uri="{FF2B5EF4-FFF2-40B4-BE49-F238E27FC236}">
                <a16:creationId xmlns:a16="http://schemas.microsoft.com/office/drawing/2014/main" id="{A09B9690-63B9-4BE8-A39F-A8533287B68D}"/>
              </a:ext>
            </a:extLst>
          </p:cNvPr>
          <p:cNvSpPr/>
          <p:nvPr/>
        </p:nvSpPr>
        <p:spPr>
          <a:xfrm>
            <a:off x="2779268" y="4097552"/>
            <a:ext cx="6631199" cy="116951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85B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Piktogramen</a:t>
            </a:r>
            <a:r>
              <a:rPr lang="es-E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egilea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Sergio Palao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Jatorria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ARASAAC (www.arasaac.org). </a:t>
            </a:r>
            <a:r>
              <a:rPr lang="es-E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Lizentzia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(BY-NC-SA)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Jabetza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Aragoiko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Gobernua</a:t>
            </a:r>
            <a:endParaRPr lang="es-E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Egilea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Psicóloga educativa Karen Marcela Herrera </a:t>
            </a:r>
            <a:r>
              <a:rPr lang="es-E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</a:t>
            </a:r>
          </a:p>
          <a:p>
            <a:pPr algn="ctr"/>
            <a:r>
              <a:rPr lang="es-ES" sz="1400" dirty="0" err="1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Itzulpena</a:t>
            </a:r>
            <a:r>
              <a:rPr lang="es-ES" sz="14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: Naroa </a:t>
            </a:r>
            <a:r>
              <a:rPr lang="es-ES" sz="1400" dirty="0" err="1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Onandia</a:t>
            </a:r>
            <a:r>
              <a:rPr lang="es-ES" sz="14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400" dirty="0" err="1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Urresti</a:t>
            </a:r>
            <a:endParaRPr lang="es-ES" sz="1400" dirty="0"/>
          </a:p>
        </p:txBody>
      </p:sp>
      <p:sp>
        <p:nvSpPr>
          <p:cNvPr id="5" name="Botón de acción: ir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E00B31A-962E-4231-A1F9-7880D24D44BC}"/>
              </a:ext>
            </a:extLst>
          </p:cNvPr>
          <p:cNvSpPr/>
          <p:nvPr/>
        </p:nvSpPr>
        <p:spPr>
          <a:xfrm>
            <a:off x="9768900" y="4493575"/>
            <a:ext cx="861392" cy="543339"/>
          </a:xfrm>
          <a:prstGeom prst="actionButtonForwardNext">
            <a:avLst/>
          </a:prstGeom>
          <a:solidFill>
            <a:srgbClr val="85B7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EB6665D-81B5-4E96-A9E0-92E2BD15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3111682"/>
            <a:ext cx="9070848" cy="919560"/>
          </a:xfrm>
        </p:spPr>
        <p:txBody>
          <a:bodyPr>
            <a:normAutofit fontScale="92500" lnSpcReduction="20000"/>
          </a:bodyPr>
          <a:lstStyle/>
          <a:p>
            <a:r>
              <a:rPr lang="es-ES" sz="2400" b="1" dirty="0" smtClean="0">
                <a:solidFill>
                  <a:srgbClr val="262626"/>
                </a:solidFill>
              </a:rPr>
              <a:t>IRAKURKETA</a:t>
            </a:r>
            <a:endParaRPr lang="es-ES" sz="2400" b="1" dirty="0">
              <a:solidFill>
                <a:srgbClr val="262626"/>
              </a:solidFill>
            </a:endParaRPr>
          </a:p>
          <a:p>
            <a:r>
              <a:rPr lang="es-ES" sz="2400" b="1" dirty="0" smtClean="0">
                <a:solidFill>
                  <a:srgbClr val="262626"/>
                </a:solidFill>
              </a:rPr>
              <a:t>ULERMENA</a:t>
            </a:r>
            <a:endParaRPr lang="es-ES" sz="2400" b="1" dirty="0">
              <a:solidFill>
                <a:srgbClr val="262626"/>
              </a:solidFill>
            </a:endParaRPr>
          </a:p>
          <a:p>
            <a:r>
              <a:rPr lang="es-ES" sz="2400" b="1" dirty="0" smtClean="0">
                <a:solidFill>
                  <a:srgbClr val="262626"/>
                </a:solidFill>
              </a:rPr>
              <a:t>DISKRIMINAZIO BISUALA</a:t>
            </a:r>
            <a:endParaRPr lang="es-ES" sz="24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galtza</a:t>
            </a:r>
            <a:r>
              <a:rPr lang="es-ES" sz="3600" dirty="0" smtClean="0"/>
              <a:t> </a:t>
            </a:r>
            <a:r>
              <a:rPr lang="es-ES" sz="3600" dirty="0" err="1" smtClean="0"/>
              <a:t>urdinak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 eta </a:t>
            </a:r>
            <a:r>
              <a:rPr lang="es-ES" sz="3600" dirty="0" err="1" smtClean="0"/>
              <a:t>txapela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4" descr="http://www.arasaac.org/classes/img/thumbnail.php?i=c2l6ZT0zMDAmcnV0YT0uLi8uLi9yZXBvc2l0b3Jpby9vcmlnaW5hbGVzLzQ2NTYucG5n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B3666B4-69E3-47F3-877B-4FACE4F6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r="26611"/>
          <a:stretch/>
        </p:blipFill>
        <p:spPr bwMode="auto">
          <a:xfrm>
            <a:off x="5511799" y="3091899"/>
            <a:ext cx="1168400" cy="2520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D70249E-CAB2-4657-89F8-8E33C79EE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r="24527"/>
          <a:stretch/>
        </p:blipFill>
        <p:spPr>
          <a:xfrm>
            <a:off x="9273786" y="3811899"/>
            <a:ext cx="911284" cy="1800000"/>
          </a:xfrm>
          <a:prstGeom prst="rect">
            <a:avLst/>
          </a:prstGeom>
        </p:spPr>
      </p:pic>
      <p:pic>
        <p:nvPicPr>
          <p:cNvPr id="8" name="Imagen 7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B99833A5-52FE-4E92-9C1A-4A14ACAD35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46" r="28689"/>
          <a:stretch/>
        </p:blipFill>
        <p:spPr>
          <a:xfrm>
            <a:off x="1749812" y="3091899"/>
            <a:ext cx="11684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beltza</a:t>
            </a:r>
            <a:r>
              <a:rPr lang="es-ES" sz="3600" dirty="0" smtClean="0"/>
              <a:t> du eta </a:t>
            </a:r>
            <a:r>
              <a:rPr lang="es-ES" sz="3600" dirty="0" err="1" smtClean="0"/>
              <a:t>jertse</a:t>
            </a:r>
            <a:r>
              <a:rPr lang="es-ES" sz="3600" dirty="0" smtClean="0"/>
              <a:t> </a:t>
            </a:r>
            <a:r>
              <a:rPr lang="es-ES" sz="3600" dirty="0" err="1" smtClean="0"/>
              <a:t>horia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413864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3753FA9-0E6A-4258-9A4A-F3945B548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1" r="28296"/>
          <a:stretch/>
        </p:blipFill>
        <p:spPr>
          <a:xfrm>
            <a:off x="9230476" y="3034629"/>
            <a:ext cx="1114936" cy="2520000"/>
          </a:xfrm>
          <a:prstGeom prst="rect">
            <a:avLst/>
          </a:prstGeom>
        </p:spPr>
      </p:pic>
      <p:pic>
        <p:nvPicPr>
          <p:cNvPr id="13" name="Imagen 12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C780E98F-D4F2-4DFC-A975-A8E3BBC35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56" r="24678"/>
          <a:stretch/>
        </p:blipFill>
        <p:spPr>
          <a:xfrm>
            <a:off x="2011638" y="3754629"/>
            <a:ext cx="906574" cy="1800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79E4D3A-0A2A-412D-BE52-0B2EECA64D9E}"/>
              </a:ext>
            </a:extLst>
          </p:cNvPr>
          <p:cNvGrpSpPr/>
          <p:nvPr/>
        </p:nvGrpSpPr>
        <p:grpSpPr>
          <a:xfrm>
            <a:off x="5466272" y="2922187"/>
            <a:ext cx="1259455" cy="2632442"/>
            <a:chOff x="5466271" y="2948691"/>
            <a:chExt cx="1259455" cy="2632442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42A7742-C109-4FC5-A529-079E63D266B0}"/>
                </a:ext>
              </a:extLst>
            </p:cNvPr>
            <p:cNvGrpSpPr/>
            <p:nvPr/>
          </p:nvGrpSpPr>
          <p:grpSpPr>
            <a:xfrm>
              <a:off x="5466271" y="2948691"/>
              <a:ext cx="1259455" cy="2544252"/>
              <a:chOff x="8835090" y="251375"/>
              <a:chExt cx="830778" cy="1620000"/>
            </a:xfrm>
          </p:grpSpPr>
          <p:pic>
            <p:nvPicPr>
              <p:cNvPr id="9" name="Imagen 8">
                <a:hlinkClick r:id="" action="ppaction://hlinkshowjump?jump=nextslide">
                  <a:snd r:embed="rId5" name="cashreg.wav"/>
                </a:hlinkClick>
                <a:extLst>
                  <a:ext uri="{FF2B5EF4-FFF2-40B4-BE49-F238E27FC236}">
                    <a16:creationId xmlns:a16="http://schemas.microsoft.com/office/drawing/2014/main" id="{E18B04B9-6616-4DFF-A202-D4D50D87A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73" r="64169" b="18597"/>
              <a:stretch/>
            </p:blipFill>
            <p:spPr>
              <a:xfrm>
                <a:off x="8835090" y="251375"/>
                <a:ext cx="773636" cy="1620000"/>
              </a:xfrm>
              <a:prstGeom prst="rect">
                <a:avLst/>
              </a:prstGeom>
            </p:spPr>
          </p:pic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AB5D8666-1B60-47A1-9FCE-5490394203C3}"/>
                  </a:ext>
                </a:extLst>
              </p:cNvPr>
              <p:cNvSpPr/>
              <p:nvPr/>
            </p:nvSpPr>
            <p:spPr>
              <a:xfrm>
                <a:off x="9482517" y="1286615"/>
                <a:ext cx="183351" cy="5847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3AAA39E-A0AB-49FE-B4AE-5BC42F4A8975}"/>
                </a:ext>
              </a:extLst>
            </p:cNvPr>
            <p:cNvSpPr/>
            <p:nvPr/>
          </p:nvSpPr>
          <p:spPr>
            <a:xfrm>
              <a:off x="5999677" y="5406887"/>
              <a:ext cx="149332" cy="17424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371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17511"/>
            <a:ext cx="10590415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Mutikoa</a:t>
            </a:r>
            <a:r>
              <a:rPr lang="es-ES" sz="3600" dirty="0" smtClean="0"/>
              <a:t> da, </a:t>
            </a:r>
            <a:r>
              <a:rPr lang="es-ES" sz="3600" dirty="0" err="1" smtClean="0"/>
              <a:t>galtza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marroia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9B144C1-BD5B-466C-8F8D-DFF39DA23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6" r="24678"/>
          <a:stretch/>
        </p:blipFill>
        <p:spPr>
          <a:xfrm>
            <a:off x="5461398" y="2960817"/>
            <a:ext cx="1269204" cy="2520000"/>
          </a:xfrm>
          <a:prstGeom prst="rect">
            <a:avLst/>
          </a:prstGeom>
        </p:spPr>
      </p:pic>
      <p:pic>
        <p:nvPicPr>
          <p:cNvPr id="8" name="Imagen 7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8BCFC58A-E534-42C4-9B43-16E96ED32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23" r="23912"/>
          <a:stretch/>
        </p:blipFill>
        <p:spPr>
          <a:xfrm>
            <a:off x="1649010" y="2960817"/>
            <a:ext cx="1269204" cy="2520000"/>
          </a:xfrm>
          <a:prstGeom prst="rect">
            <a:avLst/>
          </a:prstGeom>
        </p:spPr>
      </p:pic>
      <p:pic>
        <p:nvPicPr>
          <p:cNvPr id="10" name="Imagen 9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03DA244-98D8-4D21-BAF7-E5778DB48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10" r="24525"/>
          <a:stretch/>
        </p:blipFill>
        <p:spPr>
          <a:xfrm>
            <a:off x="9273786" y="2960817"/>
            <a:ext cx="126920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Emakumea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horia</a:t>
            </a:r>
            <a:r>
              <a:rPr lang="es-ES" sz="3600" dirty="0" smtClean="0"/>
              <a:t> du eta </a:t>
            </a:r>
            <a:r>
              <a:rPr lang="es-ES" sz="3600" dirty="0" err="1" smtClean="0"/>
              <a:t>gona</a:t>
            </a:r>
            <a:r>
              <a:rPr lang="es-ES" sz="3600" dirty="0" smtClean="0"/>
              <a:t> </a:t>
            </a:r>
            <a:r>
              <a:rPr lang="es-ES" sz="3600" dirty="0" err="1" smtClean="0"/>
              <a:t>urdina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34786E2-81ED-4226-8ACC-DBB9BFBFA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9" r="32470"/>
          <a:stretch/>
        </p:blipFill>
        <p:spPr>
          <a:xfrm>
            <a:off x="2034877" y="3029306"/>
            <a:ext cx="883534" cy="2520000"/>
          </a:xfrm>
          <a:prstGeom prst="rect">
            <a:avLst/>
          </a:prstGeom>
        </p:spPr>
      </p:pic>
      <p:pic>
        <p:nvPicPr>
          <p:cNvPr id="12" name="Imagen 11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857A6D3-334A-48C0-869F-1E5452212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9" r="21759"/>
          <a:stretch/>
        </p:blipFill>
        <p:spPr>
          <a:xfrm>
            <a:off x="5431073" y="3029306"/>
            <a:ext cx="1329853" cy="2520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F3519F5-6F28-49D0-BD32-34DFF2252E60}"/>
              </a:ext>
            </a:extLst>
          </p:cNvPr>
          <p:cNvGrpSpPr/>
          <p:nvPr/>
        </p:nvGrpSpPr>
        <p:grpSpPr>
          <a:xfrm>
            <a:off x="9273786" y="3029306"/>
            <a:ext cx="1006044" cy="2520000"/>
            <a:chOff x="5633295" y="3029306"/>
            <a:chExt cx="1006044" cy="2520000"/>
          </a:xfrm>
        </p:grpSpPr>
        <p:pic>
          <p:nvPicPr>
            <p:cNvPr id="14" name="Imagen 13">
              <a:hlinkClick r:id="" action="ppaction://hlinkshowjump?jump=nextslide">
                <a:snd r:embed="rId5" name="cashreg.wav"/>
              </a:hlinkClick>
              <a:extLst>
                <a:ext uri="{FF2B5EF4-FFF2-40B4-BE49-F238E27FC236}">
                  <a16:creationId xmlns:a16="http://schemas.microsoft.com/office/drawing/2014/main" id="{DA9F57C9-2E29-4C98-AB95-BDD34C3B4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270" r="50000"/>
            <a:stretch/>
          </p:blipFill>
          <p:spPr>
            <a:xfrm>
              <a:off x="5633295" y="3029306"/>
              <a:ext cx="925607" cy="2520000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39C65612-E647-4CB6-B0BE-60F06332D5AC}"/>
                </a:ext>
              </a:extLst>
            </p:cNvPr>
            <p:cNvSpPr/>
            <p:nvPr/>
          </p:nvSpPr>
          <p:spPr>
            <a:xfrm>
              <a:off x="6505894" y="3803374"/>
              <a:ext cx="133445" cy="13252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693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Neskatila</a:t>
            </a:r>
            <a:r>
              <a:rPr lang="es-ES" sz="3600" dirty="0" smtClean="0"/>
              <a:t> da, </a:t>
            </a:r>
            <a:r>
              <a:rPr lang="es-ES" sz="3600" dirty="0" err="1" smtClean="0"/>
              <a:t>kamiseta</a:t>
            </a:r>
            <a:r>
              <a:rPr lang="es-ES" sz="3600" dirty="0" smtClean="0"/>
              <a:t> </a:t>
            </a:r>
            <a:r>
              <a:rPr lang="es-ES" sz="3600" dirty="0" err="1" smtClean="0"/>
              <a:t>horia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kizkurra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A62DBF7-E606-4770-B797-88ECB59A9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51" r="24437"/>
          <a:stretch/>
        </p:blipFill>
        <p:spPr>
          <a:xfrm>
            <a:off x="5455163" y="2960817"/>
            <a:ext cx="1285460" cy="2520000"/>
          </a:xfrm>
          <a:prstGeom prst="rect">
            <a:avLst/>
          </a:prstGeom>
        </p:spPr>
      </p:pic>
      <p:pic>
        <p:nvPicPr>
          <p:cNvPr id="11" name="Imagen 10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4E8F58C-D7EB-4675-9C28-6BA421CB1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44" r="20231"/>
          <a:stretch/>
        </p:blipFill>
        <p:spPr>
          <a:xfrm>
            <a:off x="1749814" y="3029306"/>
            <a:ext cx="1457212" cy="2520000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75C256C-D24D-4D65-A47A-406650E830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88" r="23385"/>
          <a:stretch/>
        </p:blipFill>
        <p:spPr>
          <a:xfrm>
            <a:off x="8988760" y="2960817"/>
            <a:ext cx="14572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burusoila</a:t>
            </a:r>
            <a:r>
              <a:rPr lang="es-ES" sz="3600" dirty="0" smtClean="0"/>
              <a:t> da eta </a:t>
            </a:r>
            <a:r>
              <a:rPr lang="es-ES" sz="3600" dirty="0" err="1" smtClean="0"/>
              <a:t>bastoia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0010EC1-04DA-423F-BC4D-CC114C26F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8" r="23565"/>
          <a:stretch/>
        </p:blipFill>
        <p:spPr>
          <a:xfrm>
            <a:off x="9077298" y="3091899"/>
            <a:ext cx="1304265" cy="2520000"/>
          </a:xfrm>
          <a:prstGeom prst="rect">
            <a:avLst/>
          </a:prstGeom>
        </p:spPr>
      </p:pic>
      <p:pic>
        <p:nvPicPr>
          <p:cNvPr id="8" name="Imagen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8EC659B-9DE4-4167-BF00-76CCD7356F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r="31214"/>
          <a:stretch/>
        </p:blipFill>
        <p:spPr>
          <a:xfrm>
            <a:off x="5626603" y="3091899"/>
            <a:ext cx="938794" cy="2520000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56FFC88-027F-42D2-A2BC-7B04590FED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52" r="29409"/>
          <a:stretch/>
        </p:blipFill>
        <p:spPr>
          <a:xfrm>
            <a:off x="2062876" y="3091899"/>
            <a:ext cx="105182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Emakumea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grisa</a:t>
            </a:r>
            <a:r>
              <a:rPr lang="es-ES" sz="3600" dirty="0" smtClean="0"/>
              <a:t> du eta </a:t>
            </a:r>
            <a:r>
              <a:rPr lang="es-ES" sz="3600" dirty="0" err="1" smtClean="0"/>
              <a:t>betaurrekoak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. 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90986" y="2370514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64C011DE-2457-4B2E-976E-0DA97DD1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9" r="32470"/>
          <a:stretch/>
        </p:blipFill>
        <p:spPr>
          <a:xfrm>
            <a:off x="2034877" y="3029306"/>
            <a:ext cx="883534" cy="2520000"/>
          </a:xfrm>
          <a:prstGeom prst="rect">
            <a:avLst/>
          </a:prstGeom>
        </p:spPr>
      </p:pic>
      <p:pic>
        <p:nvPicPr>
          <p:cNvPr id="9" name="Imagen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AA4C67-CE50-486C-B03B-95E7046CB8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r="23614"/>
          <a:stretch/>
        </p:blipFill>
        <p:spPr>
          <a:xfrm>
            <a:off x="5431073" y="3091899"/>
            <a:ext cx="1329853" cy="2520000"/>
          </a:xfrm>
          <a:prstGeom prst="rect">
            <a:avLst/>
          </a:prstGeom>
        </p:spPr>
      </p:pic>
      <p:pic>
        <p:nvPicPr>
          <p:cNvPr id="10" name="Picture 14" descr="Ver las imágenes de origen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3BEEE7B-3A22-476B-96CA-D0DC818FC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3" r="30464"/>
          <a:stretch/>
        </p:blipFill>
        <p:spPr bwMode="auto">
          <a:xfrm>
            <a:off x="9273588" y="3027681"/>
            <a:ext cx="976088" cy="2520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galtza</a:t>
            </a:r>
            <a:r>
              <a:rPr lang="es-ES" sz="3600" dirty="0" smtClean="0"/>
              <a:t> </a:t>
            </a:r>
            <a:r>
              <a:rPr lang="es-ES" sz="3600" dirty="0" err="1" smtClean="0"/>
              <a:t>urdinak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beltza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207477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39A343E-D335-4373-B33D-08FEB02F556A}"/>
              </a:ext>
            </a:extLst>
          </p:cNvPr>
          <p:cNvGrpSpPr/>
          <p:nvPr/>
        </p:nvGrpSpPr>
        <p:grpSpPr>
          <a:xfrm>
            <a:off x="9064046" y="3091899"/>
            <a:ext cx="1044969" cy="2520000"/>
            <a:chOff x="9064046" y="3091899"/>
            <a:chExt cx="1044969" cy="2520000"/>
          </a:xfrm>
        </p:grpSpPr>
        <p:pic>
          <p:nvPicPr>
            <p:cNvPr id="8" name="Picture 4" descr="http://www.arasaac.org/classes/img/thumbnail.php?i=c2l6ZT0zMDAmcnV0YT0uLi8uLi9yZXBvc2l0b3Jpby9vcmlnaW5hbGVzLzcxMTYucG5n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F0B0A14-B5C9-4D57-8469-E99AE44E61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12" t="18694"/>
            <a:stretch/>
          </p:blipFill>
          <p:spPr bwMode="auto">
            <a:xfrm>
              <a:off x="9077298" y="3091899"/>
              <a:ext cx="1031717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8C4B7EF-551A-4EB0-83AF-D6AF115E410F}"/>
                </a:ext>
              </a:extLst>
            </p:cNvPr>
            <p:cNvSpPr/>
            <p:nvPr/>
          </p:nvSpPr>
          <p:spPr>
            <a:xfrm>
              <a:off x="9064046" y="3091899"/>
              <a:ext cx="265485" cy="5789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751CBA6-C214-4D45-B2D0-D0BE94C6DB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67" r="71957" b="19207"/>
          <a:stretch/>
        </p:blipFill>
        <p:spPr>
          <a:xfrm>
            <a:off x="1895644" y="3091899"/>
            <a:ext cx="1133851" cy="2520000"/>
          </a:xfrm>
          <a:prstGeom prst="rect">
            <a:avLst/>
          </a:prstGeom>
        </p:spPr>
      </p:pic>
      <p:pic>
        <p:nvPicPr>
          <p:cNvPr id="13" name="Imagen 12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6304171-3EA9-4E5F-A7A8-9CF462770B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61" r="28296"/>
          <a:stretch/>
        </p:blipFill>
        <p:spPr>
          <a:xfrm>
            <a:off x="5679209" y="3091899"/>
            <a:ext cx="111493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0;p49">
            <a:extLst>
              <a:ext uri="{FF2B5EF4-FFF2-40B4-BE49-F238E27FC236}">
                <a16:creationId xmlns:a16="http://schemas.microsoft.com/office/drawing/2014/main" id="{C3E36D45-72DB-4542-AC35-E9E2CBA4669F}"/>
              </a:ext>
            </a:extLst>
          </p:cNvPr>
          <p:cNvSpPr txBox="1">
            <a:spLocks/>
          </p:cNvSpPr>
          <p:nvPr/>
        </p:nvSpPr>
        <p:spPr>
          <a:xfrm>
            <a:off x="579013" y="768825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 smtClean="0"/>
              <a:t>PRIMERAN</a:t>
            </a:r>
            <a:r>
              <a:rPr lang="es-ES" sz="6600" b="1" dirty="0" smtClean="0"/>
              <a:t>!</a:t>
            </a:r>
            <a:endParaRPr lang="es-ES" dirty="0"/>
          </a:p>
        </p:txBody>
      </p:sp>
      <p:pic>
        <p:nvPicPr>
          <p:cNvPr id="8" name="Google Shape;481;p49">
            <a:extLst>
              <a:ext uri="{FF2B5EF4-FFF2-40B4-BE49-F238E27FC236}">
                <a16:creationId xmlns:a16="http://schemas.microsoft.com/office/drawing/2014/main" id="{329DD54A-3633-49CA-90DD-8CEB89FD97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9349" y="2007133"/>
            <a:ext cx="2988945" cy="2988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82;p49">
            <a:extLst>
              <a:ext uri="{FF2B5EF4-FFF2-40B4-BE49-F238E27FC236}">
                <a16:creationId xmlns:a16="http://schemas.microsoft.com/office/drawing/2014/main" id="{60324FDD-36FF-43E4-9C82-99862BE0155F}"/>
              </a:ext>
            </a:extLst>
          </p:cNvPr>
          <p:cNvSpPr/>
          <p:nvPr/>
        </p:nvSpPr>
        <p:spPr>
          <a:xfrm>
            <a:off x="2778223" y="5075375"/>
            <a:ext cx="6631199" cy="1169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Piktogramen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egilea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Sergio Palao </a:t>
            </a:r>
            <a:endParaRPr lang="es-ES" sz="1400" dirty="0"/>
          </a:p>
          <a:p>
            <a:pPr lvl="0" algn="ctr"/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Jatorria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ARASAAC (www.arasaac.org). </a:t>
            </a:r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Lizentzia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CC (BY-NC-SA)</a:t>
            </a:r>
          </a:p>
          <a:p>
            <a:pPr lvl="0" algn="ctr"/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Jabetza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Aragoiko</a:t>
            </a:r>
            <a:r>
              <a:rPr lang="es-E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Gobernua</a:t>
            </a:r>
            <a:endParaRPr lang="es-E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-E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Egilea</a:t>
            </a:r>
            <a:r>
              <a:rPr lang="es-E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Psicóloga educativa Karen Marcela Herrera Chang</a:t>
            </a:r>
          </a:p>
          <a:p>
            <a:pPr algn="ctr"/>
            <a:r>
              <a:rPr lang="es-ES" sz="1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Itzulpena</a:t>
            </a:r>
            <a:r>
              <a:rPr lang="es-E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: Naroa </a:t>
            </a:r>
            <a:r>
              <a:rPr lang="es-ES" sz="1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Onandia</a:t>
            </a:r>
            <a:r>
              <a:rPr lang="es-E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Urresti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556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3AFB652-1FF7-4EF9-AD8B-7456B6C695B6}"/>
              </a:ext>
            </a:extLst>
          </p:cNvPr>
          <p:cNvSpPr/>
          <p:nvPr/>
        </p:nvSpPr>
        <p:spPr>
          <a:xfrm>
            <a:off x="4167808" y="3566049"/>
            <a:ext cx="3856383" cy="204083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E825E7-E141-41E0-A4FB-6A231A83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2988"/>
          </a:xfrm>
          <a:solidFill>
            <a:srgbClr val="7FB2BE"/>
          </a:solidFill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INSTRUKZIOAK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C5F0A-65D6-48EA-8761-BA76BCE2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18656"/>
            <a:ext cx="10058400" cy="12777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4000" dirty="0" err="1" smtClean="0"/>
              <a:t>Irakurri</a:t>
            </a:r>
            <a:r>
              <a:rPr lang="es-ES" sz="4000" dirty="0" smtClean="0"/>
              <a:t> </a:t>
            </a:r>
            <a:r>
              <a:rPr lang="es-ES" sz="4000" dirty="0" err="1" smtClean="0"/>
              <a:t>deskribapena</a:t>
            </a:r>
            <a:r>
              <a:rPr lang="es-ES" sz="4000" dirty="0" smtClean="0"/>
              <a:t> eta </a:t>
            </a:r>
            <a:r>
              <a:rPr lang="es-ES" sz="4000" dirty="0" err="1" smtClean="0"/>
              <a:t>pertsona</a:t>
            </a:r>
            <a:r>
              <a:rPr lang="es-ES" sz="4000" dirty="0" smtClean="0"/>
              <a:t> </a:t>
            </a:r>
            <a:r>
              <a:rPr lang="es-ES" sz="4000" dirty="0" err="1" smtClean="0"/>
              <a:t>egokia</a:t>
            </a:r>
            <a:r>
              <a:rPr lang="es-ES" sz="4000" dirty="0" smtClean="0"/>
              <a:t> </a:t>
            </a:r>
            <a:r>
              <a:rPr lang="es-ES" sz="4000" dirty="0" err="1" smtClean="0"/>
              <a:t>aukeratu</a:t>
            </a:r>
            <a:r>
              <a:rPr lang="es-ES" sz="4000" dirty="0" smtClean="0"/>
              <a:t>. </a:t>
            </a:r>
            <a:endParaRPr lang="es-ES" sz="4000" dirty="0"/>
          </a:p>
        </p:txBody>
      </p:sp>
      <p:sp>
        <p:nvSpPr>
          <p:cNvPr id="4" name="Botón de acción: ir hacia delante o siguiente 3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D805CC6E-2B56-4E06-AD3E-8C01197DCDE3}"/>
              </a:ext>
            </a:extLst>
          </p:cNvPr>
          <p:cNvSpPr/>
          <p:nvPr/>
        </p:nvSpPr>
        <p:spPr>
          <a:xfrm>
            <a:off x="10694503" y="5796091"/>
            <a:ext cx="861392" cy="543339"/>
          </a:xfrm>
          <a:prstGeom prst="actionButtonForwardNext">
            <a:avLst/>
          </a:prstGeom>
          <a:solidFill>
            <a:srgbClr val="85B7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97FC02-CED1-4AFC-8324-2E77C649D6A8}"/>
              </a:ext>
            </a:extLst>
          </p:cNvPr>
          <p:cNvGrpSpPr/>
          <p:nvPr/>
        </p:nvGrpSpPr>
        <p:grpSpPr>
          <a:xfrm>
            <a:off x="4304890" y="3686466"/>
            <a:ext cx="3582217" cy="1800000"/>
            <a:chOff x="7568418" y="2889000"/>
            <a:chExt cx="3582217" cy="1800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70AE3A2-41E5-4FEB-9A37-FCC5D379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6" r="28348"/>
            <a:stretch/>
          </p:blipFill>
          <p:spPr>
            <a:xfrm>
              <a:off x="8940707" y="2889000"/>
              <a:ext cx="808120" cy="1800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B358A49-1502-4024-9F69-9EBACBF14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00" r="28826"/>
            <a:stretch/>
          </p:blipFill>
          <p:spPr>
            <a:xfrm>
              <a:off x="7568418" y="2889000"/>
              <a:ext cx="739343" cy="1800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A731B88-EE6E-45DD-A1C3-86A9A3DEA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0" r="20063"/>
            <a:stretch/>
          </p:blipFill>
          <p:spPr>
            <a:xfrm>
              <a:off x="10386361" y="3429000"/>
              <a:ext cx="764274" cy="1260000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861A89A9-D54C-4DB3-83AC-0D3BB56C25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00" b="94600" l="36000" r="93000">
                        <a14:foregroundMark x1="46600" y1="27800" x2="46600" y2="27800"/>
                        <a14:foregroundMark x1="46400" y1="24800" x2="46400" y2="24800"/>
                        <a14:foregroundMark x1="45600" y1="28600" x2="45600" y2="28600"/>
                        <a14:foregroundMark x1="77000" y1="94600" x2="77000" y2="94600"/>
                        <a14:foregroundMark x1="36000" y1="59000" x2="36000" y2="59000"/>
                        <a14:foregroundMark x1="47000" y1="26600" x2="47000" y2="26600"/>
                      </a14:backgroundRemoval>
                    </a14:imgEffect>
                  </a14:imgLayer>
                </a14:imgProps>
              </a:ext>
            </a:extLst>
          </a:blip>
          <a:srcRect l="30244" t="22800"/>
          <a:stretch/>
        </p:blipFill>
        <p:spPr>
          <a:xfrm>
            <a:off x="5835653" y="5157087"/>
            <a:ext cx="1154784" cy="1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0914"/>
            <a:ext cx="10058400" cy="16823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Emakumea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horia</a:t>
            </a:r>
            <a:r>
              <a:rPr lang="es-ES" sz="3600" dirty="0" smtClean="0"/>
              <a:t> du eta </a:t>
            </a:r>
            <a:r>
              <a:rPr lang="es-ES" sz="3600" dirty="0" err="1" smtClean="0"/>
              <a:t>galtza</a:t>
            </a:r>
            <a:r>
              <a:rPr lang="es-ES" sz="3600" dirty="0" smtClean="0"/>
              <a:t> </a:t>
            </a:r>
            <a:r>
              <a:rPr lang="es-ES" sz="3600" dirty="0" err="1" smtClean="0"/>
              <a:t>berdeak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885296C-CF2C-4D53-BDC9-8C7700E96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8348"/>
          <a:stretch/>
        </p:blipFill>
        <p:spPr>
          <a:xfrm>
            <a:off x="1980652" y="2960817"/>
            <a:ext cx="1131368" cy="2520000"/>
          </a:xfrm>
          <a:prstGeom prst="rect">
            <a:avLst/>
          </a:prstGeom>
        </p:spPr>
      </p:pic>
      <p:pic>
        <p:nvPicPr>
          <p:cNvPr id="6" name="Imagen 5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C1B8DCF-81C7-4AE4-808A-F85ED9FEB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r="28826"/>
          <a:stretch/>
        </p:blipFill>
        <p:spPr>
          <a:xfrm>
            <a:off x="5578460" y="2960817"/>
            <a:ext cx="1035080" cy="2520000"/>
          </a:xfrm>
          <a:prstGeom prst="rect">
            <a:avLst/>
          </a:prstGeom>
        </p:spPr>
      </p:pic>
      <p:pic>
        <p:nvPicPr>
          <p:cNvPr id="7" name="Imagen 6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AC9F9B5D-BF69-4E6A-BDB2-33FC780278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r="20063"/>
          <a:stretch/>
        </p:blipFill>
        <p:spPr>
          <a:xfrm>
            <a:off x="9079980" y="3680817"/>
            <a:ext cx="109182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marroia</a:t>
            </a:r>
            <a:r>
              <a:rPr lang="es-ES" sz="3600" dirty="0" smtClean="0"/>
              <a:t> du eta </a:t>
            </a:r>
            <a:r>
              <a:rPr lang="es-ES" sz="3600" dirty="0" err="1" smtClean="0"/>
              <a:t>kamiseta</a:t>
            </a:r>
            <a:r>
              <a:rPr lang="es-ES" sz="3600" dirty="0" smtClean="0"/>
              <a:t> </a:t>
            </a:r>
            <a:r>
              <a:rPr lang="es-ES" sz="3600" dirty="0" err="1" smtClean="0"/>
              <a:t>gorria</a:t>
            </a:r>
            <a:r>
              <a:rPr lang="es-ES" sz="3600" dirty="0" smtClean="0"/>
              <a:t> du </a:t>
            </a:r>
            <a:r>
              <a:rPr lang="es-ES" sz="3600" dirty="0" err="1" smtClean="0"/>
              <a:t>jantzita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255A78-A3C1-49B6-9D42-B1D20DD05EF4}"/>
              </a:ext>
            </a:extLst>
          </p:cNvPr>
          <p:cNvGrpSpPr/>
          <p:nvPr/>
        </p:nvGrpSpPr>
        <p:grpSpPr>
          <a:xfrm>
            <a:off x="5375315" y="2887005"/>
            <a:ext cx="1441369" cy="2667624"/>
            <a:chOff x="6907948" y="251375"/>
            <a:chExt cx="1042907" cy="1800000"/>
          </a:xfrm>
        </p:grpSpPr>
        <p:pic>
          <p:nvPicPr>
            <p:cNvPr id="7" name="Imagen 6">
              <a:hlinkClick r:id="" action="ppaction://hlinkshowjump?jump=nextslide">
                <a:snd r:embed="rId2" name="cashreg.wav"/>
              </a:hlinkClick>
              <a:extLst>
                <a:ext uri="{FF2B5EF4-FFF2-40B4-BE49-F238E27FC236}">
                  <a16:creationId xmlns:a16="http://schemas.microsoft.com/office/drawing/2014/main" id="{BFF58195-095B-416E-B5B4-38B7EB8A2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r="36946"/>
            <a:stretch/>
          </p:blipFill>
          <p:spPr>
            <a:xfrm>
              <a:off x="6907948" y="251375"/>
              <a:ext cx="911284" cy="1800000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B2F8FCE-3EEF-47B2-88E6-D00C841E4323}"/>
                </a:ext>
              </a:extLst>
            </p:cNvPr>
            <p:cNvSpPr/>
            <p:nvPr/>
          </p:nvSpPr>
          <p:spPr>
            <a:xfrm>
              <a:off x="7688494" y="1325839"/>
              <a:ext cx="262361" cy="160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8871BD1-791A-4882-8EFB-468E644CBB0F}"/>
              </a:ext>
            </a:extLst>
          </p:cNvPr>
          <p:cNvGrpSpPr/>
          <p:nvPr/>
        </p:nvGrpSpPr>
        <p:grpSpPr>
          <a:xfrm>
            <a:off x="9091875" y="3010377"/>
            <a:ext cx="1259455" cy="2610512"/>
            <a:chOff x="9091875" y="3010377"/>
            <a:chExt cx="1259455" cy="2610512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33F9A19-EAAE-4CB1-B797-FD89E7DD598F}"/>
                </a:ext>
              </a:extLst>
            </p:cNvPr>
            <p:cNvGrpSpPr/>
            <p:nvPr/>
          </p:nvGrpSpPr>
          <p:grpSpPr>
            <a:xfrm>
              <a:off x="9091875" y="3010377"/>
              <a:ext cx="1259455" cy="2544252"/>
              <a:chOff x="8835090" y="251375"/>
              <a:chExt cx="830778" cy="1620000"/>
            </a:xfrm>
          </p:grpSpPr>
          <p:pic>
            <p:nvPicPr>
              <p:cNvPr id="10" name="Imagen 9">
                <a:hlinkClick r:id="" action="ppaction://noaction">
                  <a:snd r:embed="rId4" name="voltage.wav"/>
                </a:hlinkClick>
                <a:extLst>
                  <a:ext uri="{FF2B5EF4-FFF2-40B4-BE49-F238E27FC236}">
                    <a16:creationId xmlns:a16="http://schemas.microsoft.com/office/drawing/2014/main" id="{D54B8A7E-1DD4-48AE-9425-F4F25CDB93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73" r="64169" b="18597"/>
              <a:stretch/>
            </p:blipFill>
            <p:spPr>
              <a:xfrm>
                <a:off x="8835090" y="251375"/>
                <a:ext cx="773636" cy="1620000"/>
              </a:xfrm>
              <a:prstGeom prst="rect">
                <a:avLst/>
              </a:prstGeom>
            </p:spPr>
          </p:pic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7F8C3C3-44C0-4256-9689-ADABF75D9D0D}"/>
                  </a:ext>
                </a:extLst>
              </p:cNvPr>
              <p:cNvSpPr/>
              <p:nvPr/>
            </p:nvSpPr>
            <p:spPr>
              <a:xfrm>
                <a:off x="9482517" y="1286615"/>
                <a:ext cx="183351" cy="5847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1D8C59C-C396-485C-AAE9-A808D00FF478}"/>
                </a:ext>
              </a:extLst>
            </p:cNvPr>
            <p:cNvSpPr/>
            <p:nvPr/>
          </p:nvSpPr>
          <p:spPr>
            <a:xfrm>
              <a:off x="9591013" y="5446643"/>
              <a:ext cx="149332" cy="17424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36D1BE8-EA9C-4F77-867E-547AD9AC23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56" r="24678"/>
          <a:stretch/>
        </p:blipFill>
        <p:spPr>
          <a:xfrm>
            <a:off x="2011638" y="3754629"/>
            <a:ext cx="9065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Emakumea</a:t>
            </a:r>
            <a:r>
              <a:rPr lang="es-ES" sz="3600" dirty="0" smtClean="0"/>
              <a:t> da, </a:t>
            </a:r>
            <a:r>
              <a:rPr lang="es-ES" sz="3600" dirty="0" err="1" smtClean="0"/>
              <a:t>gona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marroia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90EF24C-FE78-41A6-8E6D-63B5C3710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5860"/>
          <a:stretch/>
        </p:blipFill>
        <p:spPr>
          <a:xfrm>
            <a:off x="1911747" y="3091899"/>
            <a:ext cx="1188379" cy="2520000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61231FB-CF50-4A36-9F06-8E5A08E2D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8348"/>
          <a:stretch/>
        </p:blipFill>
        <p:spPr>
          <a:xfrm>
            <a:off x="5515801" y="2960817"/>
            <a:ext cx="1131368" cy="25200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F8D160B1-44A7-4F9C-A1DA-2CF679360BEE}"/>
              </a:ext>
            </a:extLst>
          </p:cNvPr>
          <p:cNvGrpSpPr/>
          <p:nvPr/>
        </p:nvGrpSpPr>
        <p:grpSpPr>
          <a:xfrm>
            <a:off x="9091876" y="2975429"/>
            <a:ext cx="1010067" cy="2636470"/>
            <a:chOff x="1563758" y="738613"/>
            <a:chExt cx="730263" cy="1800000"/>
          </a:xfrm>
        </p:grpSpPr>
        <p:pic>
          <p:nvPicPr>
            <p:cNvPr id="19" name="Imagen 18">
              <a:hlinkClick r:id="" action="ppaction://hlinkshowjump?jump=nextslide">
                <a:snd r:embed="rId5" name="cashreg.wav"/>
              </a:hlinkClick>
              <a:extLst>
                <a:ext uri="{FF2B5EF4-FFF2-40B4-BE49-F238E27FC236}">
                  <a16:creationId xmlns:a16="http://schemas.microsoft.com/office/drawing/2014/main" id="{7E9D886D-4A3C-447F-90C6-F39AFAAA4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1" t="6912" r="29228" b="6070"/>
            <a:stretch/>
          </p:blipFill>
          <p:spPr>
            <a:xfrm>
              <a:off x="1563758" y="738613"/>
              <a:ext cx="673549" cy="1800000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712EC24-FA58-4956-8D17-DD084092692C}"/>
                </a:ext>
              </a:extLst>
            </p:cNvPr>
            <p:cNvSpPr/>
            <p:nvPr/>
          </p:nvSpPr>
          <p:spPr>
            <a:xfrm>
              <a:off x="2165684" y="1894426"/>
              <a:ext cx="128337" cy="282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134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4" y="417511"/>
            <a:ext cx="10443556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Emakumea</a:t>
            </a:r>
            <a:r>
              <a:rPr lang="es-ES" sz="3600" dirty="0" smtClean="0"/>
              <a:t> da, </a:t>
            </a:r>
            <a:r>
              <a:rPr lang="es-ES" sz="3600" dirty="0" err="1" smtClean="0"/>
              <a:t>gona</a:t>
            </a:r>
            <a:r>
              <a:rPr lang="es-ES" sz="3600" dirty="0" smtClean="0"/>
              <a:t> </a:t>
            </a:r>
            <a:r>
              <a:rPr lang="es-ES" sz="3600" dirty="0" err="1" smtClean="0"/>
              <a:t>darama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ilehoria</a:t>
            </a:r>
            <a:r>
              <a:rPr lang="es-ES" sz="3600" dirty="0" smtClean="0"/>
              <a:t> da.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FBD9735-C24E-4075-97E8-24BE554773AC}"/>
              </a:ext>
            </a:extLst>
          </p:cNvPr>
          <p:cNvGrpSpPr/>
          <p:nvPr/>
        </p:nvGrpSpPr>
        <p:grpSpPr>
          <a:xfrm>
            <a:off x="9091876" y="2975429"/>
            <a:ext cx="1010067" cy="2636470"/>
            <a:chOff x="1563758" y="738613"/>
            <a:chExt cx="730263" cy="1800000"/>
          </a:xfrm>
        </p:grpSpPr>
        <p:pic>
          <p:nvPicPr>
            <p:cNvPr id="13" name="Imagen 12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F4C94B1-2313-4303-B1CD-A97ACFF18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1" t="6912" r="29228" b="6070"/>
            <a:stretch/>
          </p:blipFill>
          <p:spPr>
            <a:xfrm>
              <a:off x="1563758" y="738613"/>
              <a:ext cx="673549" cy="1800000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CF015FF-934C-41ED-BD7C-EE5EB4EC6A48}"/>
                </a:ext>
              </a:extLst>
            </p:cNvPr>
            <p:cNvSpPr/>
            <p:nvPr/>
          </p:nvSpPr>
          <p:spPr>
            <a:xfrm>
              <a:off x="2165684" y="1894426"/>
              <a:ext cx="128337" cy="282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2976E3B-599D-4EC5-8B9F-14E2E56D2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r="23614"/>
          <a:stretch/>
        </p:blipFill>
        <p:spPr>
          <a:xfrm>
            <a:off x="5338308" y="3091899"/>
            <a:ext cx="1329853" cy="2520000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9C77AFA1-F1EE-4121-AD7E-6EDFE238AC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69" r="21759"/>
          <a:stretch/>
        </p:blipFill>
        <p:spPr>
          <a:xfrm>
            <a:off x="1770270" y="3091899"/>
            <a:ext cx="1329853" cy="2520000"/>
          </a:xfrm>
          <a:prstGeom prst="rect">
            <a:avLst/>
          </a:prstGeom>
        </p:spPr>
      </p:pic>
      <p:cxnSp>
        <p:nvCxnSpPr>
          <p:cNvPr id="8" name="Conector recto 7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14CD5D6E-CA1B-4D6E-B844-6B8C0CE0CEA7}"/>
              </a:ext>
            </a:extLst>
          </p:cNvPr>
          <p:cNvCxnSpPr/>
          <p:nvPr/>
        </p:nvCxnSpPr>
        <p:spPr>
          <a:xfrm>
            <a:off x="2119086" y="4397829"/>
            <a:ext cx="55154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galtzak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 eta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marroia</a:t>
            </a:r>
            <a:r>
              <a:rPr lang="es-ES" sz="3600" dirty="0" smtClean="0"/>
              <a:t> du.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C4D03817-9EE2-4418-A2B1-23C69C752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3" r="47257"/>
          <a:stretch/>
        </p:blipFill>
        <p:spPr>
          <a:xfrm>
            <a:off x="2115048" y="3091899"/>
            <a:ext cx="985075" cy="2520000"/>
          </a:xfrm>
          <a:prstGeom prst="rect">
            <a:avLst/>
          </a:prstGeom>
        </p:spPr>
      </p:pic>
      <p:pic>
        <p:nvPicPr>
          <p:cNvPr id="8" name="Imagen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22C749D-1A51-4191-956F-05B811E636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r="31214"/>
          <a:stretch/>
        </p:blipFill>
        <p:spPr>
          <a:xfrm>
            <a:off x="5626603" y="3091899"/>
            <a:ext cx="938794" cy="2520000"/>
          </a:xfrm>
          <a:prstGeom prst="rect">
            <a:avLst/>
          </a:prstGeom>
        </p:spPr>
      </p:pic>
      <p:pic>
        <p:nvPicPr>
          <p:cNvPr id="9" name="Imagen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D2C1AC2-BF9F-4874-AD29-6992BF6C07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5860"/>
          <a:stretch/>
        </p:blipFill>
        <p:spPr>
          <a:xfrm>
            <a:off x="9091877" y="3091899"/>
            <a:ext cx="118837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Gizona</a:t>
            </a:r>
            <a:r>
              <a:rPr lang="es-ES" sz="3600" dirty="0" smtClean="0"/>
              <a:t> da, </a:t>
            </a:r>
            <a:r>
              <a:rPr lang="es-ES" sz="3600" dirty="0" err="1" smtClean="0"/>
              <a:t>galtzak</a:t>
            </a:r>
            <a:r>
              <a:rPr lang="es-ES" sz="3600" dirty="0" smtClean="0"/>
              <a:t> </a:t>
            </a:r>
            <a:r>
              <a:rPr lang="es-ES" sz="3600" dirty="0" err="1" smtClean="0"/>
              <a:t>daramatza</a:t>
            </a:r>
            <a:r>
              <a:rPr lang="es-ES" sz="3600" dirty="0" smtClean="0"/>
              <a:t> eta </a:t>
            </a:r>
            <a:r>
              <a:rPr lang="es-ES" sz="3600" dirty="0" err="1" smtClean="0"/>
              <a:t>betaurrekoak</a:t>
            </a:r>
            <a:r>
              <a:rPr lang="es-ES" sz="3600" dirty="0" smtClean="0"/>
              <a:t> </a:t>
            </a:r>
            <a:r>
              <a:rPr lang="es-ES" sz="3600" dirty="0" err="1" smtClean="0"/>
              <a:t>ditu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4" descr="http://www.arasaac.org/classes/img/thumbnail.php?i=c2l6ZT0zMDAmcnV0YT0uLi8uLi9yZXBvc2l0b3Jpby9vcmlnaW5hbGVzLzQ2NTYucG5n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B3666B4-69E3-47F3-877B-4FACE4F6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r="26611"/>
          <a:stretch/>
        </p:blipFill>
        <p:spPr bwMode="auto">
          <a:xfrm>
            <a:off x="5511799" y="3091899"/>
            <a:ext cx="1168400" cy="2520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8718552-9661-4359-8D6B-D060E22FB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r="31214"/>
          <a:stretch/>
        </p:blipFill>
        <p:spPr>
          <a:xfrm>
            <a:off x="9090577" y="3091899"/>
            <a:ext cx="938794" cy="2520000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9788B65-5872-48B0-8C35-23FBDA7A7F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r="28826"/>
          <a:stretch/>
        </p:blipFill>
        <p:spPr>
          <a:xfrm>
            <a:off x="2066341" y="3091899"/>
            <a:ext cx="103508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1BDE9-AE07-4DCA-BCF8-F2AC342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511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err="1" smtClean="0"/>
              <a:t>Neskatoa</a:t>
            </a:r>
            <a:r>
              <a:rPr lang="es-ES" sz="3600" dirty="0" smtClean="0"/>
              <a:t> da, </a:t>
            </a:r>
            <a:r>
              <a:rPr lang="es-ES" sz="3600" dirty="0" err="1" smtClean="0"/>
              <a:t>ile</a:t>
            </a:r>
            <a:r>
              <a:rPr lang="es-ES" sz="3600" dirty="0" smtClean="0"/>
              <a:t> </a:t>
            </a:r>
            <a:r>
              <a:rPr lang="es-ES" sz="3600" dirty="0" err="1" smtClean="0"/>
              <a:t>beltza</a:t>
            </a:r>
            <a:r>
              <a:rPr lang="es-ES" sz="3600" dirty="0" smtClean="0"/>
              <a:t> </a:t>
            </a:r>
            <a:r>
              <a:rPr lang="es-ES" sz="3600" dirty="0" smtClean="0"/>
              <a:t>du eta </a:t>
            </a:r>
            <a:r>
              <a:rPr lang="es-ES" sz="3600" dirty="0" err="1" smtClean="0"/>
              <a:t>arrosa</a:t>
            </a:r>
            <a:r>
              <a:rPr lang="es-ES" sz="3600" dirty="0" smtClean="0"/>
              <a:t> </a:t>
            </a:r>
            <a:r>
              <a:rPr lang="es-ES" sz="3600" dirty="0" err="1" smtClean="0"/>
              <a:t>koloreko</a:t>
            </a:r>
            <a:r>
              <a:rPr lang="es-ES" sz="3600" dirty="0" smtClean="0"/>
              <a:t> arropa </a:t>
            </a:r>
            <a:r>
              <a:rPr lang="es-ES" sz="3600" dirty="0" err="1" smtClean="0"/>
              <a:t>darama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3D7B1C-7851-4A70-BA3F-16DCC347493B}"/>
              </a:ext>
            </a:extLst>
          </p:cNvPr>
          <p:cNvSpPr/>
          <p:nvPr/>
        </p:nvSpPr>
        <p:spPr>
          <a:xfrm>
            <a:off x="1066800" y="2385391"/>
            <a:ext cx="10058400" cy="367085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735E29C-B0D3-4EAF-B1D0-ED536A6E3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7" r="23361"/>
          <a:stretch/>
        </p:blipFill>
        <p:spPr>
          <a:xfrm>
            <a:off x="2096516" y="3065332"/>
            <a:ext cx="1329853" cy="2520000"/>
          </a:xfrm>
          <a:prstGeom prst="rect">
            <a:avLst/>
          </a:prstGeom>
        </p:spPr>
      </p:pic>
      <p:pic>
        <p:nvPicPr>
          <p:cNvPr id="16" name="Imagen 15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BBCBC66-1B22-45C1-9725-08663DAF74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87" r="15297"/>
          <a:stretch/>
        </p:blipFill>
        <p:spPr>
          <a:xfrm>
            <a:off x="8765631" y="3065332"/>
            <a:ext cx="1741714" cy="2520000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4A4364A-3772-404C-98CD-312FAAD5C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r="20063"/>
          <a:stretch/>
        </p:blipFill>
        <p:spPr>
          <a:xfrm>
            <a:off x="5331726" y="3065332"/>
            <a:ext cx="152854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417</TotalTime>
  <Words>240</Words>
  <Application>Microsoft Office PowerPoint</Application>
  <PresentationFormat>Panorámica</PresentationFormat>
  <Paragraphs>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Garamond</vt:lpstr>
      <vt:lpstr>Gill Sans</vt:lpstr>
      <vt:lpstr>Savon</vt:lpstr>
      <vt:lpstr>Aurkitu pertsonak</vt:lpstr>
      <vt:lpstr>INSTRUKZIOAK</vt:lpstr>
      <vt:lpstr>Emakumea da, ile horia du eta galtza berdeak daramatza. </vt:lpstr>
      <vt:lpstr>Gizona da, ile marroia du eta kamiseta gorria du jantzita. </vt:lpstr>
      <vt:lpstr>Emakumea da, gona darama eta ile marroia du. </vt:lpstr>
      <vt:lpstr>Emakumea da, gona darama eta ilehoria da. </vt:lpstr>
      <vt:lpstr>Gizona da, galtzak daramatza eta ile marroia du. </vt:lpstr>
      <vt:lpstr>Gizona da, galtzak daramatza eta betaurrekoak ditu. </vt:lpstr>
      <vt:lpstr>Neskatoa da, ile beltza du eta arrosa koloreko arropa darama. </vt:lpstr>
      <vt:lpstr>Gizona da, galtza urdinak daramatza eta txapela du. </vt:lpstr>
      <vt:lpstr>Gizona da, ile beltza du eta jertse horia darama. </vt:lpstr>
      <vt:lpstr>Mutikoa da, galtza darama eta ile marroia du. </vt:lpstr>
      <vt:lpstr>Emakumea da, ile horia du eta gona urdina darama. </vt:lpstr>
      <vt:lpstr>Neskatila da, kamiseta horia darama eta ile kizkurra du. </vt:lpstr>
      <vt:lpstr>Gizona da, burusoila da eta bastoia darama. </vt:lpstr>
      <vt:lpstr>Emakumea da, ile grisa du eta betaurrekoak daramatza.  </vt:lpstr>
      <vt:lpstr>Gizona da, galtza urdinak daramatza eta ile beltza du.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BUSCANDO PERSONAS</dc:title>
  <dc:creator>Karen Marcela Herrera Chang</dc:creator>
  <cp:lastModifiedBy>Profesor83</cp:lastModifiedBy>
  <cp:revision>28</cp:revision>
  <dcterms:created xsi:type="dcterms:W3CDTF">2021-01-11T09:58:57Z</dcterms:created>
  <dcterms:modified xsi:type="dcterms:W3CDTF">2022-10-27T09:46:55Z</dcterms:modified>
</cp:coreProperties>
</file>